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57" r:id="rId3"/>
    <p:sldId id="258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5" d="100"/>
          <a:sy n="75" d="100"/>
        </p:scale>
        <p:origin x="-123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F01A648-C699-42EF-916E-5644410381D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5A2ACC-0FC5-466C-9ADF-34EC66729D2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1%80%D0%BD%D0%B8,_%D0%9A%D0%B0%D1%80%D0%BB" TargetMode="External"/><Relationship Id="rId2" Type="http://schemas.openxmlformats.org/officeDocument/2006/relationships/hyperlink" Target="https://ru.wikipedia.org/wiki/%D0%90%D0%BD%D0%BE%D0%BD,_%D0%A8%D0%B0%D1%80%D0%BB%D1%8C_%D0%9B%D1%83%D0%B8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openxmlformats.org/officeDocument/2006/relationships/hyperlink" Target="https://ru.wikipedia.org/wiki/%D0%94%D0%BE%D0%BC%D0%B8%D0%BD%D0%B0%D0%BD%D1%82%D0%B0_(%D1%82%D0%B5%D0%BE%D1%80%D0%B8%D1%8F_%D0%BC%D1%83%D0%B7%D1%8B%D0%BA%D0%B8)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0%B2%D0%B0%D1%82%D0%B8%D0%BD%D0%B0" TargetMode="External"/><Relationship Id="rId7" Type="http://schemas.microsoft.com/office/2007/relationships/hdphoto" Target="../media/hdphoto10.wdp"/><Relationship Id="rId2" Type="http://schemas.openxmlformats.org/officeDocument/2006/relationships/hyperlink" Target="https://ru.wikipedia.org/wiki/%D0%9F%D0%BB%D1%8F%D1%81%D0%BA%D0%B0_%D1%81%D0%BC%D0%B5%D1%80%D1%82%D0%B8_(%D0%A1%D0%B5%D0%BD-%D0%A1%D0%B0%D0%BD%D1%81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ru.wikipedia.org/wiki/%D0%A1%D0%B5%D0%B2%D0%B8%D0%BB%D1%8C%D1%81%D0%BA%D0%B8%D0%B9_%D1%86%D0%B8%D1%80%D1%8E%D0%BB%D1%8C%D0%BD%D0%B8%D0%BA_(%D0%BE%D0%BF%D0%B5%D1%80%D0%B0)" TargetMode="External"/><Relationship Id="rId4" Type="http://schemas.openxmlformats.org/officeDocument/2006/relationships/hyperlink" Target="https://ru.wikipedia.org/wiki/%D0%A0%D0%BE%D1%81%D1%81%D0%B8%D0%BD%D0%B8,_%D0%94%D0%B6%D0%BE%D0%B0%D0%BA%D0%BA%D0%B8%D0%BD%D0%B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0%B5%D0%BC%D0%BE%D0%BB%D0%BE" TargetMode="External"/><Relationship Id="rId2" Type="http://schemas.openxmlformats.org/officeDocument/2006/relationships/hyperlink" Target="https://ru.wikipedia.org/wiki/%D0%98%D0%BD%D1%82%D1%80%D0%BE%D0%B4%D1%83%D0%BA%D1%86%D0%B8%D1%8F_(%D0%BC%D1%83%D0%B7%D1%8B%D0%BA%D0%B0)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ru.wikipedia.org/wiki/%D0%93%D0%BB%D0%B8%D1%81%D1%81%D0%B0%D0%BD%D0%B4%D0%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u.wikipedia.org/wiki/%D0%A0%D0%B0%D0%BC%D0%BE,_%D0%96%D0%B0%D0%BD-%D0%A4%D0%B8%D0%BB%D0%B8%D0%BF%D0%BF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4%D1%84%D0%B5%D0%BD%D0%B1%D0%B0%D1%85,_%D0%96%D0%B0%D0%BA" TargetMode="External"/><Relationship Id="rId2" Type="http://schemas.openxmlformats.org/officeDocument/2006/relationships/hyperlink" Target="https://ru.wikipedia.org/wiki/%D0%9A%D0%B0%D0%BD%D0%BA%D0%B0%D0%BD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hyperlink" Target="https://ru.wikipedia.org/wiki/%D0%9E%D1%80%D1%84%D0%B5%D0%B9_%D0%B2_%D0%B0%D0%B4%D1%8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Программно-изобразительная музыка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22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6096000" cy="2455167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Кенгуру </a:t>
            </a:r>
            <a:endParaRPr lang="ru-RU" b="1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Два </a:t>
            </a:r>
            <a:r>
              <a:rPr lang="ru-RU" dirty="0">
                <a:effectLst/>
              </a:rPr>
              <a:t>фортепиано: острые </a:t>
            </a:r>
            <a:r>
              <a:rPr lang="ru-RU" dirty="0" err="1">
                <a:effectLst/>
              </a:rPr>
              <a:t>стаккатные</a:t>
            </a:r>
            <a:r>
              <a:rPr lang="ru-RU" dirty="0">
                <a:effectLst/>
              </a:rPr>
              <a:t> звучания с форшлагами изображают прыжки кенгуру.</a:t>
            </a:r>
          </a:p>
          <a:p>
            <a:pPr marL="1828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108953" cy="43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7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6632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Аквариум </a:t>
            </a:r>
            <a:r>
              <a:rPr lang="ru-RU" dirty="0" smtClean="0">
                <a:effectLst/>
              </a:rPr>
              <a:t> 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Флейта</a:t>
            </a:r>
            <a:r>
              <a:rPr lang="ru-RU" dirty="0">
                <a:effectLst/>
              </a:rPr>
              <a:t>, стеклянная гармоника, струнные, фортепиано: звучание флейты, играющей мелодию, оттеняется «булькающими» звучаниями и глиссандо у фортепиано и стеклянной гармоники, создавая картину аквариума.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6896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19"/>
            <a:ext cx="6096000" cy="2023119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Персонажи с длинными </a:t>
            </a:r>
            <a:r>
              <a:rPr lang="ru-RU" b="1" dirty="0" smtClean="0">
                <a:effectLst/>
              </a:rPr>
              <a:t>ушами</a:t>
            </a:r>
            <a:endParaRPr lang="ru-RU" b="1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Скрипки </a:t>
            </a:r>
            <a:r>
              <a:rPr lang="ru-RU" dirty="0">
                <a:effectLst/>
              </a:rPr>
              <a:t>чередованием очень высоких и очень низких звуков изображают ослиный крик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801086" cy="441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6096000" cy="2887215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Кукушка в глубине леса </a:t>
            </a:r>
            <a:endParaRPr lang="ru-RU" b="1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Кларнет </a:t>
            </a:r>
            <a:r>
              <a:rPr lang="ru-RU" dirty="0">
                <a:effectLst/>
              </a:rPr>
              <a:t>и два фортепиано: на фоне размеренных аккордов у фортепиано, изображающих лес, кларнет (который, согласно указанию автора, должен находиться за кулисами) периодически играет два «кукующих» звука.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" b="100000" l="10000" r="90000">
                        <a14:foregroundMark x1="16222" y1="76739" x2="16222" y2="76739"/>
                        <a14:foregroundMark x1="64556" y1="95435" x2="64556" y2="95435"/>
                        <a14:foregroundMark x1="57889" y1="29130" x2="57889" y2="29130"/>
                        <a14:foregroundMark x1="51778" y1="16739" x2="51778" y2="16739"/>
                        <a14:foregroundMark x1="72444" y1="51087" x2="72444" y2="51087"/>
                        <a14:foregroundMark x1="50444" y1="24130" x2="50444" y2="24130"/>
                        <a14:foregroundMark x1="49556" y1="28261" x2="49556" y2="28261"/>
                        <a14:foregroundMark x1="48667" y1="31522" x2="48667" y2="31522"/>
                        <a14:foregroundMark x1="71778" y1="58478" x2="71778" y2="58478"/>
                        <a14:foregroundMark x1="75111" y1="55000" x2="75111" y2="55000"/>
                        <a14:foregroundMark x1="70667" y1="62826" x2="70667" y2="62826"/>
                        <a14:backgroundMark x1="33889" y1="83478" x2="33889" y2="83478"/>
                        <a14:backgroundMark x1="32556" y1="85652" x2="32556" y2="85652"/>
                        <a14:backgroundMark x1="42667" y1="84565" x2="42667" y2="84565"/>
                        <a14:backgroundMark x1="48222" y1="84565" x2="48222" y2="84565"/>
                        <a14:backgroundMark x1="54556" y1="72174" x2="54556" y2="72174"/>
                        <a14:backgroundMark x1="75333" y1="73261" x2="75333" y2="73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60913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6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0"/>
            <a:ext cx="6096000" cy="2887215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Птичник </a:t>
            </a:r>
            <a:r>
              <a:rPr lang="ru-RU" dirty="0" smtClean="0">
                <a:effectLst/>
              </a:rPr>
              <a:t> 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Флейта</a:t>
            </a:r>
            <a:r>
              <a:rPr lang="ru-RU" dirty="0">
                <a:effectLst/>
              </a:rPr>
              <a:t>, струнные и два фортепиано: на фоне «шелестящего» тремоло струнных флейта играет мелодию c трелями и скачками, изображая птичье пение.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1"/>
            <a:ext cx="4900904" cy="32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3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9"/>
            <a:ext cx="6096000" cy="3024336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Пианисты </a:t>
            </a:r>
            <a:endParaRPr lang="ru-RU" b="1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Два </a:t>
            </a:r>
            <a:r>
              <a:rPr lang="ru-RU" dirty="0">
                <a:effectLst/>
              </a:rPr>
              <a:t>фортепиано в сопровождении струнных играют гаммы и упражнения в стиле </a:t>
            </a:r>
            <a:r>
              <a:rPr lang="ru-RU" dirty="0" err="1">
                <a:effectLst/>
                <a:hlinkClick r:id="rId2" tooltip="Анон, Шарль Луи"/>
              </a:rPr>
              <a:t>Ганона</a:t>
            </a:r>
            <a:r>
              <a:rPr lang="ru-RU" dirty="0">
                <a:effectLst/>
              </a:rPr>
              <a:t> или </a:t>
            </a:r>
            <a:r>
              <a:rPr lang="ru-RU" dirty="0">
                <a:effectLst/>
                <a:hlinkClick r:id="rId3" tooltip="Черни, Карл"/>
              </a:rPr>
              <a:t>Черни</a:t>
            </a:r>
            <a:r>
              <a:rPr lang="ru-RU" dirty="0">
                <a:effectLst/>
              </a:rPr>
              <a:t>. Эта часть заканчивается на </a:t>
            </a:r>
            <a:r>
              <a:rPr lang="ru-RU" dirty="0">
                <a:effectLst/>
                <a:hlinkClick r:id="rId4" tooltip="Доминанта (теория музыки)"/>
              </a:rPr>
              <a:t>доминанте</a:t>
            </a:r>
            <a:r>
              <a:rPr lang="ru-RU" dirty="0">
                <a:effectLst/>
              </a:rPr>
              <a:t>, которая (через паузу) разрешается в тонику в начале следующей пьесы.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196" l="435" r="95435">
                        <a14:foregroundMark x1="8043" y1="38261" x2="8043" y2="38261"/>
                        <a14:foregroundMark x1="5978" y1="72609" x2="5978" y2="72609"/>
                        <a14:foregroundMark x1="35000" y1="63478" x2="35000" y2="63478"/>
                        <a14:foregroundMark x1="87826" y1="29130" x2="87826" y2="29130"/>
                        <a14:foregroundMark x1="81630" y1="34783" x2="81630" y2="34783"/>
                        <a14:foregroundMark x1="71413" y1="41522" x2="71413" y2="41522"/>
                        <a14:foregroundMark x1="22391" y1="54130" x2="22391" y2="54130"/>
                        <a14:backgroundMark x1="35652" y1="73478" x2="35652" y2="73478"/>
                        <a14:backgroundMark x1="55000" y1="43587" x2="55000" y2="43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465313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Ископаемые </a:t>
            </a:r>
            <a:endParaRPr lang="ru-RU" b="1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Кларнет, </a:t>
            </a:r>
            <a:r>
              <a:rPr lang="ru-RU" dirty="0">
                <a:effectLst/>
              </a:rPr>
              <a:t>ксилофон, два фортепиано и струнные: Сен-Санс цитирует собственную симфоническую поэму «</a:t>
            </a:r>
            <a:r>
              <a:rPr lang="ru-RU" dirty="0">
                <a:effectLst/>
                <a:hlinkClick r:id="rId2" tooltip="Пляска смерти (Сен-Санс)"/>
              </a:rPr>
              <a:t>Пляска смерти</a:t>
            </a:r>
            <a:r>
              <a:rPr lang="ru-RU" dirty="0">
                <a:effectLst/>
              </a:rPr>
              <a:t>», французские народные </a:t>
            </a:r>
            <a:r>
              <a:rPr lang="ru-RU" dirty="0" smtClean="0">
                <a:effectLst/>
              </a:rPr>
              <a:t>песни</a:t>
            </a:r>
            <a:r>
              <a:rPr lang="en-US" dirty="0" smtClean="0">
                <a:effectLst/>
              </a:rPr>
              <a:t>, </a:t>
            </a:r>
            <a:r>
              <a:rPr lang="ru-RU" dirty="0">
                <a:effectLst/>
              </a:rPr>
              <a:t>а также </a:t>
            </a:r>
            <a:r>
              <a:rPr lang="ru-RU" dirty="0">
                <a:effectLst/>
                <a:hlinkClick r:id="rId3" tooltip="Каватина"/>
              </a:rPr>
              <a:t>каватину</a:t>
            </a:r>
            <a:r>
              <a:rPr lang="ru-RU" dirty="0">
                <a:effectLst/>
              </a:rPr>
              <a:t> Розины из оперы </a:t>
            </a:r>
            <a:r>
              <a:rPr lang="ru-RU" dirty="0">
                <a:effectLst/>
                <a:hlinkClick r:id="rId4" tooltip="Россини, Джоаккино"/>
              </a:rPr>
              <a:t>Россини</a:t>
            </a:r>
            <a:r>
              <a:rPr lang="ru-RU" dirty="0">
                <a:effectLst/>
              </a:rPr>
              <a:t> «</a:t>
            </a:r>
            <a:r>
              <a:rPr lang="ru-RU" dirty="0">
                <a:effectLst/>
                <a:hlinkClick r:id="rId5" tooltip="Севильский цирюльник (опера)"/>
              </a:rPr>
              <a:t>Севильский цирюльник</a:t>
            </a:r>
            <a:r>
              <a:rPr lang="ru-RU" dirty="0">
                <a:effectLst/>
              </a:rPr>
              <a:t>».</a:t>
            </a:r>
          </a:p>
          <a:p>
            <a:pPr marL="1828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48594" y1="33444" x2="48594" y2="33444"/>
                        <a14:backgroundMark x1="48594" y1="33444" x2="48594" y2="33444"/>
                        <a14:backgroundMark x1="56894" y1="38000" x2="56894" y2="38000"/>
                        <a14:backgroundMark x1="56894" y1="38000" x2="56894" y2="38000"/>
                        <a14:backgroundMark x1="53146" y1="39778" x2="53146" y2="39778"/>
                        <a14:backgroundMark x1="55689" y1="42889" x2="55689" y2="42889"/>
                        <a14:backgroundMark x1="54886" y1="48111" x2="54886" y2="48111"/>
                        <a14:backgroundMark x1="57697" y1="47778" x2="57697" y2="47778"/>
                        <a14:backgroundMark x1="48193" y1="50111" x2="48193" y2="50111"/>
                        <a14:backgroundMark x1="52744" y1="55667" x2="52744" y2="55667"/>
                        <a14:backgroundMark x1="52744" y1="51556" x2="52744" y2="51556"/>
                        <a14:backgroundMark x1="14190" y1="29556" x2="14190" y2="29556"/>
                        <a14:backgroundMark x1="13119" y1="26444" x2="13119" y2="26444"/>
                        <a14:backgroundMark x1="19679" y1="34667" x2="19679" y2="34667"/>
                        <a14:backgroundMark x1="35877" y1="64889" x2="35877" y2="64889"/>
                        <a14:backgroundMark x1="36011" y1="63444" x2="36011" y2="63444"/>
                        <a14:backgroundMark x1="39090" y1="55111" x2="39090" y2="55111"/>
                        <a14:backgroundMark x1="39357" y1="51667" x2="39357" y2="51667"/>
                        <a14:backgroundMark x1="82999" y1="67889" x2="82999" y2="67889"/>
                        <a14:backgroundMark x1="44712" y1="35667" x2="44712" y2="35667"/>
                        <a14:backgroundMark x1="45114" y1="37778" x2="45114" y2="37778"/>
                        <a14:backgroundMark x1="43240" y1="40000" x2="43240" y2="40000"/>
                        <a14:backgroundMark x1="40428" y1="42111" x2="40428" y2="42111"/>
                        <a14:backgroundMark x1="41232" y1="44222" x2="41232" y2="44222"/>
                        <a14:backgroundMark x1="43641" y1="41889" x2="43641" y2="41889"/>
                        <a14:backgroundMark x1="47925" y1="45667" x2="47925" y2="45667"/>
                        <a14:backgroundMark x1="41232" y1="46000" x2="41232" y2="46000"/>
                        <a14:backgroundMark x1="52477" y1="47333" x2="52477" y2="47333"/>
                        <a14:backgroundMark x1="50870" y1="46889" x2="50870" y2="46889"/>
                        <a14:backgroundMark x1="49398" y1="46667" x2="49398" y2="46667"/>
                        <a14:backgroundMark x1="39090" y1="81556" x2="39090" y2="8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01008"/>
            <a:ext cx="227685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0"/>
            <a:ext cx="6096000" cy="2710199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 </a:t>
            </a:r>
            <a:r>
              <a:rPr lang="ru-RU" b="1" dirty="0" smtClean="0">
                <a:effectLst/>
              </a:rPr>
              <a:t>Лебедь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Виолончель и </a:t>
            </a:r>
            <a:r>
              <a:rPr lang="ru-RU" dirty="0">
                <a:effectLst/>
              </a:rPr>
              <a:t>два фортепиано: певучая мелодия у виолончели изображает плавное движение лебедя по поверхности воды, а фигурации у фортепиано ― рябь на ней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924">
                        <a14:foregroundMark x1="33258" y1="90319" x2="33258" y2="90319"/>
                        <a14:foregroundMark x1="27879" y1="90319" x2="27879" y2="90319"/>
                        <a14:foregroundMark x1="12500" y1="85919" x2="12500" y2="85919"/>
                        <a14:foregroundMark x1="10909" y1="77338" x2="10909" y2="77338"/>
                        <a14:foregroundMark x1="14242" y1="84378" x2="14242" y2="84378"/>
                        <a14:foregroundMark x1="16591" y1="78768" x2="16591" y2="78768"/>
                        <a14:foregroundMark x1="70152" y1="91089" x2="70152" y2="91089"/>
                        <a14:foregroundMark x1="84242" y1="82948" x2="84242" y2="82948"/>
                        <a14:foregroundMark x1="62727" y1="93289" x2="62727" y2="93289"/>
                        <a14:foregroundMark x1="76288" y1="89989" x2="76288" y2="89989"/>
                        <a14:foregroundMark x1="79924" y1="86249" x2="79924" y2="86249"/>
                        <a14:foregroundMark x1="80909" y1="82178" x2="80909" y2="82178"/>
                        <a14:foregroundMark x1="12727" y1="79978" x2="12727" y2="79978"/>
                        <a14:foregroundMark x1="20152" y1="86579" x2="20152" y2="86579"/>
                        <a14:foregroundMark x1="20152" y1="88449" x2="20152" y2="88449"/>
                        <a14:foregroundMark x1="9394" y1="83608" x2="9394" y2="83608"/>
                        <a14:foregroundMark x1="5833" y1="81738" x2="5833" y2="81738"/>
                        <a14:foregroundMark x1="23485" y1="93729" x2="23485" y2="93729"/>
                        <a14:foregroundMark x1="45530" y1="94389" x2="45530" y2="94389"/>
                        <a14:foregroundMark x1="45530" y1="94389" x2="45530" y2="94389"/>
                        <a14:foregroundMark x1="37348" y1="95930" x2="37348" y2="95930"/>
                        <a14:foregroundMark x1="84545" y1="81408" x2="84545" y2="81408"/>
                        <a14:foregroundMark x1="90152" y1="85479" x2="90152" y2="85479"/>
                        <a14:foregroundMark x1="88333" y1="89219" x2="88333" y2="89219"/>
                        <a14:foregroundMark x1="84545" y1="92629" x2="84545" y2="92629"/>
                        <a14:foregroundMark x1="88864" y1="91859" x2="88864" y2="91859"/>
                        <a14:foregroundMark x1="92955" y1="89219" x2="92955" y2="89219"/>
                        <a14:foregroundMark x1="95000" y1="87019" x2="95000" y2="87019"/>
                        <a14:foregroundMark x1="95303" y1="82178" x2="95303" y2="82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36912"/>
            <a:ext cx="548640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79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6096000" cy="2743199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Финал </a:t>
            </a:r>
            <a:endParaRPr lang="ru-RU" b="1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Исполняет </a:t>
            </a:r>
            <a:r>
              <a:rPr lang="ru-RU" dirty="0">
                <a:effectLst/>
              </a:rPr>
              <a:t>весь ансамбль: весёлая и лёгкая главная тема перемежается мотивами из предыдущих частей.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864" y1="55784" x2="37864" y2="55784"/>
                        <a14:foregroundMark x1="40727" y1="52865" x2="40727" y2="52865"/>
                        <a14:foregroundMark x1="39091" y1="77514" x2="39091" y2="77514"/>
                        <a14:foregroundMark x1="30091" y1="77297" x2="30091" y2="77297"/>
                        <a14:foregroundMark x1="30273" y1="78811" x2="30273" y2="78811"/>
                        <a14:foregroundMark x1="38364" y1="71243" x2="38364" y2="71243"/>
                        <a14:foregroundMark x1="57773" y1="25514" x2="57773" y2="25514"/>
                        <a14:foregroundMark x1="55591" y1="34486" x2="55591" y2="34486"/>
                        <a14:foregroundMark x1="77455" y1="70162" x2="77455" y2="70162"/>
                        <a14:foregroundMark x1="76636" y1="68757" x2="76636" y2="68757"/>
                        <a14:foregroundMark x1="76000" y1="67027" x2="76000" y2="67027"/>
                        <a14:foregroundMark x1="76455" y1="63892" x2="76455" y2="63892"/>
                        <a14:foregroundMark x1="77455" y1="62811" x2="77455" y2="62811"/>
                        <a14:foregroundMark x1="78091" y1="62919" x2="78091" y2="62919"/>
                        <a14:foregroundMark x1="72909" y1="66270" x2="72909" y2="66270"/>
                        <a14:foregroundMark x1="46818" y1="68108" x2="46818" y2="68108"/>
                        <a14:foregroundMark x1="22864" y1="63892" x2="22864" y2="63892"/>
                        <a14:foregroundMark x1="21955" y1="61297" x2="21955" y2="61297"/>
                        <a14:foregroundMark x1="22182" y1="60757" x2="22182" y2="60757"/>
                        <a14:foregroundMark x1="15909" y1="69297" x2="15909" y2="69297"/>
                        <a14:foregroundMark x1="18091" y1="66703" x2="18091" y2="66703"/>
                        <a14:foregroundMark x1="21273" y1="66595" x2="21273" y2="66595"/>
                        <a14:foregroundMark x1="30682" y1="82595" x2="30682" y2="82595"/>
                        <a14:foregroundMark x1="20455" y1="61514" x2="20455" y2="61514"/>
                        <a14:foregroundMark x1="20318" y1="62703" x2="20318" y2="62703"/>
                        <a14:foregroundMark x1="20773" y1="67892" x2="20773" y2="67892"/>
                        <a14:foregroundMark x1="20864" y1="70270" x2="20864" y2="70270"/>
                        <a14:foregroundMark x1="19500" y1="79892" x2="19500" y2="79892"/>
                        <a14:foregroundMark x1="72591" y1="29189" x2="72591" y2="29189"/>
                        <a14:foregroundMark x1="74909" y1="32108" x2="74909" y2="32108"/>
                        <a14:foregroundMark x1="63273" y1="26486" x2="63273" y2="26486"/>
                        <a14:foregroundMark x1="63091" y1="25081" x2="63091" y2="25081"/>
                        <a14:foregroundMark x1="61364" y1="26703" x2="61364" y2="26703"/>
                        <a14:foregroundMark x1="60818" y1="28216" x2="60818" y2="28216"/>
                        <a14:foregroundMark x1="61682" y1="33730" x2="61682" y2="33730"/>
                        <a14:foregroundMark x1="61045" y1="35351" x2="61045" y2="35351"/>
                        <a14:foregroundMark x1="60000" y1="34811" x2="60000" y2="34811"/>
                        <a14:foregroundMark x1="59500" y1="34486" x2="59500" y2="34486"/>
                        <a14:foregroundMark x1="59591" y1="33405" x2="59591" y2="33405"/>
                        <a14:foregroundMark x1="59773" y1="32757" x2="59773" y2="32757"/>
                        <a14:foregroundMark x1="60000" y1="32216" x2="60000" y2="32216"/>
                        <a14:foregroundMark x1="62182" y1="35676" x2="62182" y2="35676"/>
                        <a14:foregroundMark x1="80500" y1="79351" x2="80500" y2="79351"/>
                        <a14:foregroundMark x1="15636" y1="70378" x2="15636" y2="70378"/>
                        <a14:foregroundMark x1="20818" y1="71459" x2="20818" y2="71459"/>
                        <a14:foregroundMark x1="20136" y1="73405" x2="20136" y2="73405"/>
                        <a14:foregroundMark x1="11455" y1="66162" x2="11455" y2="66162"/>
                        <a14:backgroundMark x1="60955" y1="32649" x2="60955" y2="32649"/>
                        <a14:backgroundMark x1="75636" y1="33189" x2="75636" y2="33189"/>
                        <a14:backgroundMark x1="73682" y1="30703" x2="73682" y2="30703"/>
                        <a14:backgroundMark x1="72773" y1="34486" x2="72773" y2="34486"/>
                        <a14:backgroundMark x1="74818" y1="27676" x2="74818" y2="27676"/>
                        <a14:backgroundMark x1="73273" y1="34811" x2="73273" y2="34811"/>
                        <a14:backgroundMark x1="61864" y1="28324" x2="61864" y2="28324"/>
                        <a14:backgroundMark x1="62591" y1="30811" x2="62591" y2="30811"/>
                        <a14:backgroundMark x1="63682" y1="35135" x2="63682" y2="35135"/>
                        <a14:backgroundMark x1="64136" y1="35459" x2="64136" y2="35459"/>
                        <a14:backgroundMark x1="62955" y1="35784" x2="62955" y2="35784"/>
                        <a14:backgroundMark x1="62455" y1="36541" x2="62455" y2="36541"/>
                        <a14:backgroundMark x1="79182" y1="80541" x2="79182" y2="80541"/>
                        <a14:backgroundMark x1="79091" y1="79784" x2="79091" y2="79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38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1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7"/>
            <a:ext cx="6264696" cy="2520279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 smtClean="0"/>
              <a:t>Программными  произведениями   </a:t>
            </a:r>
            <a:r>
              <a:rPr lang="ru-RU" dirty="0" smtClean="0"/>
              <a:t>называют  те,  у которых  есть  название,  заголовки отдельных   частей,  эпиграфы  развернутая литературная  программа.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436510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Инструментальная музыка с названием, носящая изобразительный характер называется - </a:t>
            </a:r>
            <a:r>
              <a:rPr lang="ru-RU" sz="2400" b="1" dirty="0" smtClean="0"/>
              <a:t>Программно-изобразительной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192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Одним из ярчайших примеров </a:t>
            </a:r>
            <a:r>
              <a:rPr lang="ru-RU" b="1" dirty="0" smtClean="0"/>
              <a:t>программно-изобразительной музыки  является «Карнавал животных» </a:t>
            </a:r>
            <a:r>
              <a:rPr lang="ru-RU" b="1" dirty="0" err="1" smtClean="0"/>
              <a:t>Камиля</a:t>
            </a:r>
            <a:r>
              <a:rPr lang="ru-RU" b="1" dirty="0" smtClean="0"/>
              <a:t> Сен-Санса.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4005064"/>
            <a:ext cx="525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Камиль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Сен-Санс – выдающийся французский композитор, живо интересующийся зоологией ботаникой и астрологией.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Карнавал животных он написал в 1886 году и определил жанр своего произведения весьма необычно…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80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Зоологическая фантазия:</a:t>
            </a:r>
            <a:br>
              <a:rPr lang="ru-RU" dirty="0" smtClean="0"/>
            </a:br>
            <a:r>
              <a:rPr lang="ru-RU" dirty="0" smtClean="0"/>
              <a:t>«Карнавал животных»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92896"/>
            <a:ext cx="75715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Состоит из 14 частей:</a:t>
            </a:r>
          </a:p>
          <a:p>
            <a:r>
              <a:rPr lang="ru-RU" dirty="0" smtClean="0"/>
              <a:t>1.Интродукция(вступление) и Королевский марш льва</a:t>
            </a:r>
          </a:p>
          <a:p>
            <a:r>
              <a:rPr lang="ru-RU" dirty="0" smtClean="0"/>
              <a:t>2. Куры и петухи</a:t>
            </a:r>
          </a:p>
          <a:p>
            <a:r>
              <a:rPr lang="ru-RU" dirty="0" smtClean="0"/>
              <a:t>3. Антилопы</a:t>
            </a:r>
          </a:p>
          <a:p>
            <a:r>
              <a:rPr lang="ru-RU" dirty="0" smtClean="0"/>
              <a:t>4.Черепахи</a:t>
            </a:r>
          </a:p>
          <a:p>
            <a:r>
              <a:rPr lang="ru-RU" dirty="0" smtClean="0"/>
              <a:t>5. Слон</a:t>
            </a:r>
          </a:p>
          <a:p>
            <a:r>
              <a:rPr lang="ru-RU" dirty="0" smtClean="0"/>
              <a:t>6. Кенгуру</a:t>
            </a:r>
          </a:p>
          <a:p>
            <a:r>
              <a:rPr lang="ru-RU" dirty="0" smtClean="0"/>
              <a:t>7. Аквариум</a:t>
            </a:r>
          </a:p>
          <a:p>
            <a:r>
              <a:rPr lang="ru-RU" dirty="0" smtClean="0"/>
              <a:t>8. Персонажи с длинными ушами</a:t>
            </a:r>
          </a:p>
          <a:p>
            <a:r>
              <a:rPr lang="ru-RU" dirty="0" smtClean="0"/>
              <a:t>9. Кукушка в глубине  леса</a:t>
            </a:r>
          </a:p>
          <a:p>
            <a:r>
              <a:rPr lang="ru-RU" dirty="0" smtClean="0"/>
              <a:t>10. Птичник</a:t>
            </a:r>
          </a:p>
          <a:p>
            <a:r>
              <a:rPr lang="ru-RU" dirty="0" smtClean="0"/>
              <a:t>11. Пианисты</a:t>
            </a:r>
          </a:p>
          <a:p>
            <a:r>
              <a:rPr lang="ru-RU" dirty="0" smtClean="0"/>
              <a:t>12. Ископаемые</a:t>
            </a:r>
          </a:p>
          <a:p>
            <a:r>
              <a:rPr lang="ru-RU" dirty="0" smtClean="0"/>
              <a:t>13. Лебедь</a:t>
            </a:r>
          </a:p>
          <a:p>
            <a:r>
              <a:rPr lang="ru-RU" dirty="0" smtClean="0"/>
              <a:t>14. Финал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2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Вступление и Королевский марш льва </a:t>
            </a:r>
            <a:endParaRPr lang="ru-RU" b="1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короткой </a:t>
            </a:r>
            <a:r>
              <a:rPr lang="ru-RU" dirty="0">
                <a:effectLst/>
                <a:hlinkClick r:id="rId2" tooltip="Интродукция (музыка)"/>
              </a:rPr>
              <a:t>интродукции</a:t>
            </a:r>
            <a:r>
              <a:rPr lang="ru-RU" dirty="0">
                <a:effectLst/>
              </a:rPr>
              <a:t> после </a:t>
            </a:r>
            <a:r>
              <a:rPr lang="ru-RU" dirty="0">
                <a:effectLst/>
                <a:hlinkClick r:id="rId3" tooltip="Тремоло"/>
              </a:rPr>
              <a:t>тремоло</a:t>
            </a:r>
            <a:r>
              <a:rPr lang="ru-RU" dirty="0">
                <a:effectLst/>
              </a:rPr>
              <a:t> двух фортепиано струнные вступают с основной темой, а после расходящихся </a:t>
            </a:r>
            <a:r>
              <a:rPr lang="ru-RU" dirty="0">
                <a:effectLst/>
                <a:hlinkClick r:id="rId4" tooltip="Глиссандо"/>
              </a:rPr>
              <a:t>глиссандо</a:t>
            </a:r>
            <a:r>
              <a:rPr lang="ru-RU" dirty="0">
                <a:effectLst/>
              </a:rPr>
              <a:t> по всему диапазону у фортепиано начинается марш, в котором звучат фанфары, исполняемые на фортепиано, и грубоватые хроматические ходы, изображающие рычание льва.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6" b="99571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2976"/>
            <a:ext cx="44087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6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632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Куры и петухи </a:t>
            </a:r>
            <a:endParaRPr lang="ru-RU" b="1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Кларнет</a:t>
            </a:r>
            <a:r>
              <a:rPr lang="ru-RU" dirty="0">
                <a:effectLst/>
              </a:rPr>
              <a:t>, скрипки, альт, фортепиано: назойливые повторяющиеся звуки, изображающие квохтанье кур, перемежаются с мотивом петушиного кукареканья; «куриный» мотив взят из клавесинной сюиты </a:t>
            </a:r>
            <a:r>
              <a:rPr lang="ru-RU" dirty="0">
                <a:effectLst/>
                <a:hlinkClick r:id="rId2" tooltip="Рамо, Жан-Филипп"/>
              </a:rPr>
              <a:t>Жан-Филиппа Рамо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" b="100000" l="0" r="100000">
                        <a14:foregroundMark x1="75652" y1="34239" x2="75652" y2="34239"/>
                        <a14:foregroundMark x1="68804" y1="30652" x2="68804" y2="30652"/>
                        <a14:foregroundMark x1="66304" y1="37500" x2="66304" y2="37500"/>
                        <a14:foregroundMark x1="59457" y1="28913" x2="59457" y2="28913"/>
                        <a14:foregroundMark x1="61957" y1="29239" x2="61957" y2="29239"/>
                        <a14:foregroundMark x1="93261" y1="24239" x2="93261" y2="24239"/>
                        <a14:foregroundMark x1="63804" y1="37935" x2="63804" y2="37935"/>
                        <a14:foregroundMark x1="89348" y1="22717" x2="89348" y2="22717"/>
                        <a14:foregroundMark x1="60543" y1="31413" x2="60543" y2="3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84984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8636"/>
            <a:ext cx="6096000" cy="2383159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Антилопы (быстрые животные)</a:t>
            </a:r>
            <a:r>
              <a:rPr lang="ru-RU" dirty="0">
                <a:effectLst/>
              </a:rPr>
              <a:t> 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 Два </a:t>
            </a:r>
            <a:r>
              <a:rPr lang="ru-RU" dirty="0">
                <a:effectLst/>
              </a:rPr>
              <a:t>фортепиано исполняют быстрые пассажи.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65313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1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6096000" cy="3096344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Черепахи </a:t>
            </a:r>
            <a:endParaRPr lang="ru-RU" b="1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Струнные </a:t>
            </a:r>
            <a:r>
              <a:rPr lang="ru-RU" dirty="0">
                <a:effectLst/>
              </a:rPr>
              <a:t>и два фортепиано: цитируется </a:t>
            </a:r>
            <a:r>
              <a:rPr lang="ru-RU" dirty="0">
                <a:effectLst/>
                <a:hlinkClick r:id="rId2" tooltip="Канкан"/>
              </a:rPr>
              <a:t>канкан</a:t>
            </a:r>
            <a:r>
              <a:rPr lang="ru-RU" dirty="0">
                <a:effectLst/>
              </a:rPr>
              <a:t> из оперетты </a:t>
            </a:r>
            <a:r>
              <a:rPr lang="ru-RU" dirty="0">
                <a:effectLst/>
                <a:hlinkClick r:id="rId3" tooltip="Оффенбах, Жак"/>
              </a:rPr>
              <a:t>Оффенбаха</a:t>
            </a:r>
            <a:r>
              <a:rPr lang="ru-RU" dirty="0">
                <a:effectLst/>
              </a:rPr>
              <a:t> «</a:t>
            </a:r>
            <a:r>
              <a:rPr lang="ru-RU" dirty="0">
                <a:effectLst/>
                <a:hlinkClick r:id="rId4" tooltip="Орфей в аду"/>
              </a:rPr>
              <a:t>Орфей в аду</a:t>
            </a:r>
            <a:r>
              <a:rPr lang="ru-RU" dirty="0">
                <a:effectLst/>
              </a:rPr>
              <a:t>», но замедленный в несколько раз, что создаёт комический эффект.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34778" y1="42111" x2="34778" y2="42111"/>
                        <a14:foregroundMark x1="36556" y1="43222" x2="36556" y2="43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6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8640"/>
            <a:ext cx="60960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b="1" dirty="0">
                <a:effectLst/>
              </a:rPr>
              <a:t>Слон </a:t>
            </a:r>
            <a:endParaRPr lang="ru-RU" b="1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Контрабас </a:t>
            </a:r>
            <a:r>
              <a:rPr lang="ru-RU" dirty="0">
                <a:effectLst/>
              </a:rPr>
              <a:t>и два фортепиано: </a:t>
            </a:r>
            <a:r>
              <a:rPr lang="ru-RU" dirty="0" err="1">
                <a:effectLst/>
              </a:rPr>
              <a:t>вальсообразная</a:t>
            </a:r>
            <a:r>
              <a:rPr lang="ru-RU" dirty="0">
                <a:effectLst/>
              </a:rPr>
              <a:t> мелодия, играемая </a:t>
            </a:r>
            <a:r>
              <a:rPr lang="ru-RU" dirty="0" smtClean="0">
                <a:effectLst/>
              </a:rPr>
              <a:t>контрабасом</a:t>
            </a:r>
            <a:r>
              <a:rPr lang="ru-RU" dirty="0">
                <a:effectLst/>
              </a:rPr>
              <a:t>.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К</a:t>
            </a:r>
            <a:r>
              <a:rPr lang="ru-RU" dirty="0" smtClean="0">
                <a:effectLst/>
              </a:rPr>
              <a:t>омизм </a:t>
            </a:r>
            <a:r>
              <a:rPr lang="ru-RU" dirty="0">
                <a:effectLst/>
              </a:rPr>
              <a:t>заключается в том, что музыка, задумывавшаяся как лёгкая и </a:t>
            </a:r>
            <a:r>
              <a:rPr lang="ru-RU" dirty="0" smtClean="0">
                <a:effectLst/>
              </a:rPr>
              <a:t>воздушная,  </a:t>
            </a:r>
            <a:r>
              <a:rPr lang="ru-RU" dirty="0">
                <a:effectLst/>
              </a:rPr>
              <a:t>передана неповоротливому инструменту, звучащему в нижней части диапазона и изображающему танцующего слона.</a:t>
            </a:r>
          </a:p>
          <a:p>
            <a:pPr marL="1828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60000" y1="27391" x2="60000" y2="27391"/>
                        <a14:foregroundMark x1="55761" y1="44348" x2="55761" y2="44348"/>
                        <a14:foregroundMark x1="70435" y1="26739" x2="70435" y2="26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56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126</TotalTime>
  <Words>214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Программно-изобразительная музыка</vt:lpstr>
      <vt:lpstr>Презентация PowerPoint</vt:lpstr>
      <vt:lpstr>Презентация PowerPoint</vt:lpstr>
      <vt:lpstr>Зоологическая фантазия: «Карнавал животных»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Машенька</dc:creator>
  <cp:lastModifiedBy>Машенька</cp:lastModifiedBy>
  <cp:revision>13</cp:revision>
  <dcterms:created xsi:type="dcterms:W3CDTF">2022-01-31T17:14:27Z</dcterms:created>
  <dcterms:modified xsi:type="dcterms:W3CDTF">2022-02-03T15:39:29Z</dcterms:modified>
</cp:coreProperties>
</file>